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59" r:id="rId4"/>
    <p:sldId id="258" r:id="rId5"/>
    <p:sldId id="266" r:id="rId6"/>
    <p:sldId id="279" r:id="rId7"/>
    <p:sldId id="261" r:id="rId8"/>
    <p:sldId id="262" r:id="rId9"/>
    <p:sldId id="270" r:id="rId10"/>
    <p:sldId id="272" r:id="rId11"/>
    <p:sldId id="271" r:id="rId12"/>
    <p:sldId id="273" r:id="rId13"/>
    <p:sldId id="275" r:id="rId14"/>
    <p:sldId id="274" r:id="rId15"/>
    <p:sldId id="276" r:id="rId16"/>
    <p:sldId id="277" r:id="rId17"/>
    <p:sldId id="278" r:id="rId18"/>
    <p:sldId id="264" r:id="rId19"/>
    <p:sldId id="26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>
        <p:scale>
          <a:sx n="77" d="100"/>
          <a:sy n="77" d="100"/>
        </p:scale>
        <p:origin x="-29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ebjunction.org/explore-topics/COVID-19-research-project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ebjunction.org/explore-topics/COVID-19-research-project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F94DC1C-47D1-41D7-8B1B-9A036D6140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11383CE-CE86-4E1C-B289-798EB9E6E0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22"/>
          <a:stretch/>
        </p:blipFill>
        <p:spPr>
          <a:xfrm>
            <a:off x="1" y="0"/>
            <a:ext cx="5896768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4A17CE-47F5-4DBD-AF01-EAE91C4E74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876" y="1214498"/>
            <a:ext cx="4513792" cy="2819398"/>
          </a:xfrm>
        </p:spPr>
        <p:txBody>
          <a:bodyPr>
            <a:normAutofit/>
          </a:bodyPr>
          <a:lstStyle/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Library Innovation and pivoting </a:t>
            </a:r>
            <a:br>
              <a:rPr lang="en-US" sz="30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0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during covid-19</a:t>
            </a:r>
            <a:r>
              <a:rPr lang="en-US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39F115C-433A-4B3B-B7B7-9E7AD7A370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9231" y="3809508"/>
            <a:ext cx="4782372" cy="1899314"/>
          </a:xfrm>
        </p:spPr>
        <p:txBody>
          <a:bodyPr>
            <a:normAutofit fontScale="92500" lnSpcReduction="20000"/>
          </a:bodyPr>
          <a:lstStyle/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Discussion Presentation with Public Libraries</a:t>
            </a:r>
            <a:endParaRPr lang="en-US" sz="16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September </a:t>
            </a:r>
            <a:r>
              <a:rPr lang="en-US" sz="160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</a:t>
            </a:r>
            <a:r>
              <a:rPr lang="en-US" sz="16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 </a:t>
            </a:r>
            <a:r>
              <a:rPr lang="en-US" sz="16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Sarah </a:t>
            </a:r>
            <a:r>
              <a:rPr lang="en-US" sz="16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Post, Cornerstones of Science</a:t>
            </a: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Betta </a:t>
            </a:r>
            <a:r>
              <a:rPr lang="en-US" sz="160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Stothart, </a:t>
            </a:r>
            <a:r>
              <a:rPr lang="en-US" sz="160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Cornerstones of Science</a:t>
            </a:r>
            <a:endParaRPr lang="en-US" sz="1600" dirty="0" smtClean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Amy Hand, Camden Public Library, Camden, ME</a:t>
            </a: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Adam Pitts, Gwinnett County Public Library, Lawrenceville, GA</a:t>
            </a:r>
            <a:endParaRPr lang="en-US" sz="16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sz="1100" dirty="0">
              <a:solidFill>
                <a:srgbClr val="FFFFFF"/>
              </a:solidFill>
            </a:endParaRPr>
          </a:p>
        </p:txBody>
      </p:sp>
      <p:sp useBgFill="1">
        <p:nvSpPr>
          <p:cNvPr id="15" name="Freeform 5">
            <a:extLst>
              <a:ext uri="{FF2B5EF4-FFF2-40B4-BE49-F238E27FC236}">
                <a16:creationId xmlns:a16="http://schemas.microsoft.com/office/drawing/2014/main" xmlns="" id="{AC12A592-C02D-46EF-8E1F-9335DB8D7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 dirty="0"/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xmlns="" id="{24005816-5BCA-4665-8A58-5580F8E9C8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81603" y="104899"/>
            <a:ext cx="6896713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BF07F359-8CA3-4854-91E7-EE60040205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516018" y="331504"/>
            <a:ext cx="6675982" cy="5235326"/>
            <a:chOff x="5516018" y="331504"/>
            <a:chExt cx="6675982" cy="5235326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8A7FCE86-4904-4337-8D0A-3ABA73F609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BA32C234-504D-411A-A62B-C1CFD8CE74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881593A9-FD94-454C-9225-478E907061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FA3524A1-6DED-4D15-ADE5-F797DBCEC7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AA8491CF-856E-4A54-84A5-45C558D41A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AD63A388-BF18-4ABD-96E0-5946B1ABB1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9CF6D779-BD20-4058-AC29-AF4E2510C2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4189C0F2-FCB0-4636-9B05-F9FCBB2020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E74CB59A-0AC3-4235-A93D-73EE124669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2B6E97A3-E95A-4D79-A8F8-1945EA2634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9F4ABF86-0905-4DE8-8F0B-D10D3D6F9C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4FAAFEF7-DFA1-48C7-9E4E-FF7B1453C7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ED828735-DFD9-4894-8461-77A2FB0C92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7A6C2585-E93E-489D-8819-FCEE3CFF11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E57C1F25-FC5C-4082-B4F6-888F8E467E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F5DF4BDB-CA1D-4DA1-8D26-6BAEE0A21A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3315D2A0-DDA4-4A25-9CC7-7F90CCF0C4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75312B72-7E7D-4B0B-960E-7D7C9540EB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C48B42BB-3C0E-4546-957B-AB593E308C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437809D5-5F69-4BC6-A661-44B2A8A682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B269CB4C-8BB5-4F63-8961-7EB8FE56D4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D5E7B60C-3F52-49EA-99F5-BE42AF88DD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1C5E885C-0F0D-4E11-8B78-4CE951E269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4BFA6E20-F564-4CA4-9150-FDD50B02CD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C3C02C6B-B913-486F-ACAE-432DE1F770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B6B5EE64-D401-45A4-82D4-85D4BF5C8E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5F622D05-678C-405E-A74F-8D92A9C644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D8E01EF1-6517-49CC-9891-1BD6D0F49D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EC93E79A-63A6-4782-9D2C-BC50CD3B94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46C4B4DB-9B57-4C69-96EB-3E1910CEF4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9BBDCDA7-4ECB-42B1-8524-3D30023D6B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C7483057-DCDA-4BC6-8E99-7EAD94E878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E5C35A56-0BFD-443F-8C2B-CA73A3BFE9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214A0AE5-3A88-4D5D-845C-5E906888C8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44D7BF13-EDB8-4740-A3C5-87E2E7C676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16DAB64F-4B49-434F-BFB6-0BEB41AFB6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93B5AD9A-BDA6-42CE-A1C0-C072103072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5FD67DCC-475F-4BED-A634-FCDD63176B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ED276E23-C86D-408D-821A-1E9A44CAEA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A879A029-D911-41C4-B218-E41871762F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E9C7C9F5-65FB-4EF9-9AAD-F7E1FC14B8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6115B885-5742-431C-BA48-96FC1F6D22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6ACE37A6-0062-4B86-B4E6-18088040CD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0A8679B4-56BA-43AB-A0A2-E2DA3E2053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80DE24D2-627B-4C47-A858-A572BCDBAC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B612A33E-5DE0-4E4D-9469-0BD0B3E0E7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91673515-5E42-490F-85A0-45658D81C6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6B048C17-3768-4DAF-A7AE-B2E7174970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BAA4E6AA-9D65-4EED-91CB-87A5762ED0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DB48B9EB-BBF2-48D7-A1D7-720D94506B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21492B79-7338-4309-8667-BB29A7BC7B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0352FD87-EC9C-4EB5-9ACC-A152F78FC8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FF2CEA1F-EFA8-4353-B5F8-CCE27955A1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xmlns="" id="{63E2723F-2530-4636-9A19-8F11B15662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xmlns="" id="{4A9EE901-51C9-4292-BB45-5EDB8568A0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xmlns="" id="{555407C2-7321-48CD-811F-92C71F701C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E5298A8A-2787-4153-BDA2-E939BFD514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xmlns="" id="{C45057B3-3FAB-42ED-AF52-F00BB07FA5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xmlns="" id="{DA3F09E9-F476-4352-90E3-6A15C74268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xmlns="" id="{128F7C5C-CECC-45A8-8A1F-D679534D4C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xmlns="" id="{FFFDFE9C-2017-4831-9F1B-6A03B58B10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xmlns="" id="{01BC942F-09CF-4A51-85A5-E23E2D71C8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xmlns="" id="{1456B520-137F-484D-A1B1-7DA5C3F823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xmlns="" id="{9ECA29F0-381E-4770-97BF-54C4E52201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xmlns="" id="{D43CCF9F-8F11-4676-82F3-DEE8A48C85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xmlns="" id="{6FA620FD-6A45-4754-BF42-A9FA44966D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DC4D38F3-F3A2-42F4-8B57-DE978EC4AD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3C26D30E-A91E-4A5B-A419-0B9D79D57C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ADAB3EBC-722A-462E-AAAE-506E50038E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xmlns="" id="{CBAABC17-832F-48CF-B0D7-0F7DE54607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xmlns="" id="{E1FCA513-75D7-414B-BE8F-D780746A1A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xmlns="" id="{F2EDEC73-B6F5-473F-934A-CEF57604A8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xmlns="" id="{5B987884-C452-4492-A9F8-2770D3373B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xmlns="" id="{9D978AF2-B7BB-4E05-81F1-1A5DBD1CB4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D7AD4D45-C3AB-458E-B826-0FACBD0DF3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xmlns="" id="{A6E15555-6738-463C-B7DF-86429F2F96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AE487172-B4C3-4D13-A562-EF0BA3DD96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08E66297-1295-432A-AA84-7BB2341C19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xmlns="" id="{F2201300-49BF-4DCB-9DCD-4C43934CC28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679" y="3310320"/>
            <a:ext cx="5124328" cy="145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358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515" y="2685535"/>
            <a:ext cx="10131425" cy="145626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Questions/Discussion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58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C939C5-C728-42BD-97E4-B9FAA6925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233" y="1659924"/>
            <a:ext cx="10131425" cy="27267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Innovating and Pivoting at </a:t>
            </a:r>
            <a:br>
              <a:rPr lang="en-US" dirty="0" smtClean="0"/>
            </a:br>
            <a:r>
              <a:rPr lang="en-US" dirty="0" smtClean="0"/>
              <a:t>Gwinnett County Library, Lawrenceville, Georgia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Adam Pitts, Branch Manager</a:t>
            </a:r>
            <a:br>
              <a:rPr lang="en-US" dirty="0" smtClean="0"/>
            </a:br>
            <a:r>
              <a:rPr lang="en-US" dirty="0"/>
              <a:t>	</a:t>
            </a:r>
          </a:p>
        </p:txBody>
      </p:sp>
      <p:pic>
        <p:nvPicPr>
          <p:cNvPr id="2050" name="Picture 2" descr="Gwinnett County Public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476" y="3083857"/>
            <a:ext cx="5599498" cy="137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60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Customers Want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413915"/>
            <a:ext cx="10131425" cy="3649133"/>
          </a:xfrm>
        </p:spPr>
        <p:txBody>
          <a:bodyPr>
            <a:noAutofit/>
          </a:bodyPr>
          <a:lstStyle/>
          <a:p>
            <a:pPr fontAlgn="base">
              <a:lnSpc>
                <a:spcPct val="200000"/>
              </a:lnSpc>
            </a:pPr>
            <a:r>
              <a:rPr lang="en-US" sz="2400" b="1" dirty="0"/>
              <a:t>Culinary programs </a:t>
            </a:r>
            <a:r>
              <a:rPr lang="en-US" sz="2400" dirty="0"/>
              <a:t>(“Tea Around the World” series, baking, special diets)</a:t>
            </a:r>
            <a:endParaRPr lang="en-US" sz="2400" b="1" dirty="0"/>
          </a:p>
          <a:p>
            <a:pPr fontAlgn="base">
              <a:lnSpc>
                <a:spcPct val="200000"/>
              </a:lnSpc>
            </a:pPr>
            <a:r>
              <a:rPr lang="en-US" sz="2400" b="1" dirty="0" smtClean="0"/>
              <a:t>Self-reliance </a:t>
            </a:r>
            <a:r>
              <a:rPr lang="en-US" sz="2400" b="1" dirty="0"/>
              <a:t>programs </a:t>
            </a:r>
            <a:r>
              <a:rPr lang="en-US" sz="2400" dirty="0"/>
              <a:t>(“Homestead How-To,” “Cleaning Hacks for the Modern Cinderella,” repairs, canning, DIY)</a:t>
            </a:r>
            <a:endParaRPr lang="en-US" sz="2400" b="1" dirty="0"/>
          </a:p>
          <a:p>
            <a:pPr fontAlgn="base">
              <a:lnSpc>
                <a:spcPct val="200000"/>
              </a:lnSpc>
            </a:pPr>
            <a:r>
              <a:rPr lang="en-US" sz="2400" b="1" dirty="0" smtClean="0"/>
              <a:t>Cultural </a:t>
            </a:r>
            <a:r>
              <a:rPr lang="en-US" sz="2400" b="1" dirty="0"/>
              <a:t>programs </a:t>
            </a:r>
            <a:r>
              <a:rPr lang="en-US" sz="2400" dirty="0"/>
              <a:t>(“Vietnamese Language &amp; Culture Class,” “Head Wraps with </a:t>
            </a:r>
            <a:r>
              <a:rPr lang="en-US" sz="2400" dirty="0" err="1"/>
              <a:t>Nneka</a:t>
            </a:r>
            <a:r>
              <a:rPr lang="en-US" sz="2400" dirty="0"/>
              <a:t>.”)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4194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Customers Want</a:t>
            </a:r>
            <a:r>
              <a:rPr lang="en-US" dirty="0" smtClean="0"/>
              <a:t>?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590" y="1672510"/>
            <a:ext cx="10131425" cy="3649133"/>
          </a:xfrm>
        </p:spPr>
        <p:txBody>
          <a:bodyPr>
            <a:normAutofit fontScale="92500"/>
          </a:bodyPr>
          <a:lstStyle/>
          <a:p>
            <a:pPr fontAlgn="base">
              <a:lnSpc>
                <a:spcPct val="200000"/>
              </a:lnSpc>
            </a:pPr>
            <a:r>
              <a:rPr lang="en-US" sz="2400" b="1" dirty="0"/>
              <a:t>History </a:t>
            </a:r>
            <a:r>
              <a:rPr lang="en-US" sz="2400" dirty="0"/>
              <a:t>(“The History &amp; Leadership of African American Voting Rights,” “100 Years of Women Voting”)</a:t>
            </a:r>
            <a:endParaRPr lang="en-US" sz="2400" b="1" dirty="0"/>
          </a:p>
          <a:p>
            <a:pPr fontAlgn="base">
              <a:lnSpc>
                <a:spcPct val="200000"/>
              </a:lnSpc>
            </a:pPr>
            <a:r>
              <a:rPr lang="en-US" sz="2400" b="1" dirty="0" smtClean="0"/>
              <a:t>STEM </a:t>
            </a:r>
            <a:r>
              <a:rPr lang="en-US" sz="2400" dirty="0"/>
              <a:t>(“World Ocean Awareness Month,” “Pirate STEAM,” NASA @ My Library)</a:t>
            </a:r>
            <a:r>
              <a:rPr lang="en-US" sz="2400" b="1" dirty="0"/>
              <a:t> </a:t>
            </a:r>
          </a:p>
          <a:p>
            <a:pPr marL="0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0296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4" y="1783721"/>
            <a:ext cx="10131425" cy="3649133"/>
          </a:xfrm>
        </p:spPr>
        <p:txBody>
          <a:bodyPr/>
          <a:lstStyle/>
          <a:p>
            <a:pPr fontAlgn="base">
              <a:lnSpc>
                <a:spcPct val="150000"/>
              </a:lnSpc>
            </a:pPr>
            <a:r>
              <a:rPr lang="en-US" sz="2400" dirty="0"/>
              <a:t>Avoiding overlap among our 15 branches.</a:t>
            </a:r>
          </a:p>
          <a:p>
            <a:pPr fontAlgn="base">
              <a:lnSpc>
                <a:spcPct val="150000"/>
              </a:lnSpc>
            </a:pPr>
            <a:r>
              <a:rPr lang="en-US" sz="2400" dirty="0" smtClean="0"/>
              <a:t>Filming </a:t>
            </a:r>
            <a:r>
              <a:rPr lang="en-US" sz="2400" dirty="0"/>
              <a:t>&amp; editing learning curve.</a:t>
            </a:r>
          </a:p>
          <a:p>
            <a:pPr fontAlgn="base">
              <a:lnSpc>
                <a:spcPct val="150000"/>
              </a:lnSpc>
            </a:pPr>
            <a:r>
              <a:rPr lang="en-US" sz="2400" dirty="0" smtClean="0"/>
              <a:t>Feedback </a:t>
            </a:r>
            <a:r>
              <a:rPr lang="en-US" sz="2400" dirty="0"/>
              <a:t>loop &amp; future planning.</a:t>
            </a:r>
          </a:p>
          <a:p>
            <a:pPr fontAlgn="base">
              <a:lnSpc>
                <a:spcPct val="150000"/>
              </a:lnSpc>
            </a:pPr>
            <a:r>
              <a:rPr lang="en-US" sz="2400" dirty="0" smtClean="0"/>
              <a:t>Marketing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88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515" y="2685535"/>
            <a:ext cx="10131425" cy="145626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Questions/Discussion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"How to do programming in a </a:t>
            </a:r>
            <a:r>
              <a:rPr lang="en-US" dirty="0" err="1"/>
              <a:t>Covid</a:t>
            </a:r>
            <a:r>
              <a:rPr lang="en-US" dirty="0"/>
              <a:t> 19 world when the local community is overdosed on online programs."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"What kind of programs will people come to online?"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4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During Covide-19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055570"/>
            <a:ext cx="10131425" cy="364913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Quarantining </a:t>
            </a:r>
            <a:r>
              <a:rPr lang="en-US" sz="2400" dirty="0" smtClean="0"/>
              <a:t>items- </a:t>
            </a:r>
            <a:r>
              <a:rPr lang="en-US" sz="2400" dirty="0"/>
              <a:t> </a:t>
            </a:r>
            <a:r>
              <a:rPr lang="en-US" sz="2400" dirty="0" err="1">
                <a:hlinkClick r:id="rId2"/>
              </a:rPr>
              <a:t>REopening</a:t>
            </a:r>
            <a:r>
              <a:rPr lang="en-US" sz="2400" dirty="0">
                <a:hlinkClick r:id="rId2"/>
              </a:rPr>
              <a:t> Archives, Libraries, and Museums (REALM) Project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Sanitizing items and making sanitation plans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/>
              <a:t>		UV Light, bleach water solution, other?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Distancing for passive programming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Masks , distancing, limited numbers of people for active in-person programs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Online safety – webinar bombers, FB Live comments, other?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51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445" y="1783721"/>
            <a:ext cx="10131425" cy="3649133"/>
          </a:xfrm>
        </p:spPr>
        <p:txBody>
          <a:bodyPr/>
          <a:lstStyle/>
          <a:p>
            <a:r>
              <a:rPr lang="en-US" dirty="0" smtClean="0"/>
              <a:t>Islandport</a:t>
            </a:r>
            <a:r>
              <a:rPr lang="en-US" dirty="0" smtClean="0"/>
              <a:t>press.com</a:t>
            </a:r>
            <a:endParaRPr lang="en-US" dirty="0" smtClean="0"/>
          </a:p>
          <a:p>
            <a:r>
              <a:rPr lang="en-US" dirty="0" smtClean="0"/>
              <a:t>Revupthefun.org</a:t>
            </a:r>
            <a:endParaRPr lang="en-US" dirty="0" smtClean="0"/>
          </a:p>
          <a:p>
            <a:r>
              <a:rPr lang="en-US" dirty="0" smtClean="0"/>
              <a:t>Stemlibraries.org</a:t>
            </a:r>
          </a:p>
          <a:p>
            <a:r>
              <a:rPr lang="en-US" dirty="0" smtClean="0"/>
              <a:t>Starnetlibraries.org</a:t>
            </a:r>
          </a:p>
          <a:p>
            <a:r>
              <a:rPr lang="en-US" dirty="0" smtClean="0"/>
              <a:t>Pacificsciencecenter.org</a:t>
            </a:r>
          </a:p>
          <a:p>
            <a:r>
              <a:rPr lang="en-US" dirty="0" smtClean="0"/>
              <a:t>FB groups- Programming Librarian Interest Group (ALA), others?</a:t>
            </a:r>
          </a:p>
          <a:p>
            <a:r>
              <a:rPr lang="en-US" dirty="0" smtClean="0"/>
              <a:t>FB Live – STEM in 30 with the Smithsonian Institute (history and STEM combined</a:t>
            </a:r>
            <a:r>
              <a:rPr lang="en-US" dirty="0" smtClean="0"/>
              <a:t>)</a:t>
            </a:r>
          </a:p>
          <a:p>
            <a:r>
              <a:rPr lang="en-US" dirty="0"/>
              <a:t> </a:t>
            </a:r>
            <a:r>
              <a:rPr lang="en-US" dirty="0" err="1">
                <a:hlinkClick r:id="rId2"/>
              </a:rPr>
              <a:t>REopening</a:t>
            </a:r>
            <a:r>
              <a:rPr lang="en-US" dirty="0">
                <a:hlinkClick r:id="rId2"/>
              </a:rPr>
              <a:t> Archives, Libraries, and Museums (REALM) Project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57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934203B-520C-4424-B8A1-DA205CAB6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185" y="0"/>
            <a:ext cx="527162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9557" y="1791729"/>
            <a:ext cx="25702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Join us for the next webinar on Wed. Oct. 21 at 2 p.m. to discuss Outdoor Library Programming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74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3E8E7F-E88F-4CB2-AD1E-5F88B9884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0251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Webinar Housekeeping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590" y="1894932"/>
            <a:ext cx="10131425" cy="364913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This session is being recorded and will be available upon </a:t>
            </a:r>
            <a:r>
              <a:rPr lang="en-US" sz="2400" dirty="0" smtClean="0"/>
              <a:t>request and added to our cornerstonesofscience.org website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Place yourselves on mute during presentations, but unmute yourselves </a:t>
            </a:r>
            <a:r>
              <a:rPr lang="en-US" sz="2400" dirty="0" smtClean="0"/>
              <a:t>when you want to </a:t>
            </a:r>
            <a:r>
              <a:rPr lang="en-US" sz="2400" dirty="0"/>
              <a:t>speak </a:t>
            </a:r>
            <a:r>
              <a:rPr lang="en-US" sz="2400" dirty="0" smtClean="0"/>
              <a:t>for the discussion</a:t>
            </a:r>
            <a:endParaRPr lang="en-US" sz="2400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dirty="0"/>
              <a:t>If you don’t want to be recorded and you have a question, use the chat function and the co-host will read your question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70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7C9167-2B44-4675-872D-4487BBADC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730" y="0"/>
            <a:ext cx="10131425" cy="1456267"/>
          </a:xfrm>
        </p:spPr>
        <p:txBody>
          <a:bodyPr/>
          <a:lstStyle/>
          <a:p>
            <a:r>
              <a:rPr lang="en-US" dirty="0" smtClean="0"/>
              <a:t>Agenda for the Webinar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813EE1F-1AED-4DA3-8F7D-1CF00BD1E891}"/>
              </a:ext>
            </a:extLst>
          </p:cNvPr>
          <p:cNvSpPr txBox="1"/>
          <p:nvPr/>
        </p:nvSpPr>
        <p:spPr>
          <a:xfrm>
            <a:off x="1106424" y="1398290"/>
            <a:ext cx="83118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Brief background on Cornerstones of Science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Discussion on library innovation and pivoting during COVID-19 with a focus on programming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Presentation by Amy Hand, Children’s Librarian, Camden Public Library, ME</a:t>
            </a:r>
          </a:p>
          <a:p>
            <a:endParaRPr lang="en-US" dirty="0"/>
          </a:p>
          <a:p>
            <a:r>
              <a:rPr lang="en-US" dirty="0" smtClean="0"/>
              <a:t>		Discussion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Presentation by Adam Pitts, Gwinnett Public Library, Lawrenceville, GA</a:t>
            </a:r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dirty="0" smtClean="0"/>
              <a:t>	Discussion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Safety with Programming at the Library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94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30F2C1-740F-43E0-B7B8-D4E54DE85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652759" cy="14562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Cornerstones Of Science (</a:t>
            </a:r>
            <a:r>
              <a:rPr lang="en-US" dirty="0" err="1" smtClean="0"/>
              <a:t>CoS</a:t>
            </a:r>
            <a:r>
              <a:rPr lang="en-US" dirty="0" smtClean="0"/>
              <a:t>) </a:t>
            </a:r>
            <a:r>
              <a:rPr lang="en-US" dirty="0"/>
              <a:t>Mission – </a:t>
            </a:r>
            <a:br>
              <a:rPr lang="en-US" dirty="0"/>
            </a:br>
            <a:r>
              <a:rPr lang="en-US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BRING SCIENCE TO THE </a:t>
            </a:r>
            <a:r>
              <a:rPr lang="en-US" sz="36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 through the public library system</a:t>
            </a:r>
            <a:endParaRPr lang="en-US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94F2A79-45EB-426F-AACA-BA414BC7644D}"/>
              </a:ext>
            </a:extLst>
          </p:cNvPr>
          <p:cNvSpPr txBox="1"/>
          <p:nvPr/>
        </p:nvSpPr>
        <p:spPr>
          <a:xfrm>
            <a:off x="685801" y="2148840"/>
            <a:ext cx="1012240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Circulating Science Trunks and  science kits for projects</a:t>
            </a:r>
          </a:p>
          <a:p>
            <a:r>
              <a:rPr lang="en-US" dirty="0" smtClean="0"/>
              <a:t>		Flagship program is the </a:t>
            </a:r>
            <a:r>
              <a:rPr lang="en-US" dirty="0" err="1" smtClean="0"/>
              <a:t>CoS</a:t>
            </a:r>
            <a:r>
              <a:rPr lang="en-US" dirty="0" smtClean="0"/>
              <a:t> Library Telescope program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Professional development for library staff</a:t>
            </a:r>
          </a:p>
          <a:p>
            <a:r>
              <a:rPr lang="en-US" dirty="0"/>
              <a:t>	</a:t>
            </a:r>
            <a:r>
              <a:rPr lang="en-US" dirty="0" smtClean="0"/>
              <a:t>	Annual STEM conference for Maine Libraries, webinars, in-person trainings for NASA@ My 			Library project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Online STEM resources and content</a:t>
            </a:r>
          </a:p>
          <a:p>
            <a:pPr lvl="1"/>
            <a:r>
              <a:rPr lang="en-US" dirty="0"/>
              <a:t>	</a:t>
            </a:r>
            <a:r>
              <a:rPr lang="en-US" dirty="0" smtClean="0"/>
              <a:t>STEMlibraries.org</a:t>
            </a:r>
          </a:p>
          <a:p>
            <a:pPr lvl="1"/>
            <a:r>
              <a:rPr lang="en-US" dirty="0"/>
              <a:t>	</a:t>
            </a:r>
            <a:r>
              <a:rPr lang="en-US" dirty="0" smtClean="0"/>
              <a:t>Revupthefun.org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New initiatives during COVID-19 </a:t>
            </a:r>
          </a:p>
          <a:p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CoS</a:t>
            </a:r>
            <a:r>
              <a:rPr lang="en-US" dirty="0" smtClean="0"/>
              <a:t> </a:t>
            </a:r>
            <a:r>
              <a:rPr lang="en-US" dirty="0"/>
              <a:t>Safe and Sane Star Party </a:t>
            </a:r>
            <a:r>
              <a:rPr lang="en-US" baseline="30000" dirty="0" smtClean="0"/>
              <a:t>TM</a:t>
            </a:r>
            <a:endParaRPr lang="en-US" baseline="30000" dirty="0"/>
          </a:p>
          <a:p>
            <a:pPr marL="0" lvl="1"/>
            <a:r>
              <a:rPr lang="en-US" dirty="0" smtClean="0"/>
              <a:t>	</a:t>
            </a:r>
            <a:r>
              <a:rPr lang="en-US" dirty="0"/>
              <a:t>	Revupthefun.org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86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5C74B0C-0186-431C-9EFF-65D98C57D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741" y="284775"/>
            <a:ext cx="8087191" cy="53914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58C13-53C5-4555-86C8-F3834C12EEBF}"/>
              </a:ext>
            </a:extLst>
          </p:cNvPr>
          <p:cNvSpPr txBox="1"/>
          <p:nvPr/>
        </p:nvSpPr>
        <p:spPr>
          <a:xfrm>
            <a:off x="1232630" y="5773006"/>
            <a:ext cx="10144901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Cornerstones’ STAR (Sharing Telescopes and Astronomical Resources</a:t>
            </a:r>
            <a:r>
              <a:rPr lang="en-US" sz="1400" dirty="0"/>
              <a:t>) </a:t>
            </a:r>
            <a:r>
              <a:rPr lang="en-US" sz="1400" dirty="0">
                <a:solidFill>
                  <a:srgbClr val="FFFF00"/>
                </a:solidFill>
              </a:rPr>
              <a:t>Program</a:t>
            </a:r>
            <a:r>
              <a:rPr lang="en-US" sz="1400" dirty="0"/>
              <a:t> fosters interest in astronomy by getting quality telescopes into the hands of the public. Checking out the telescope as they would a book, people can explore the wonders of the night sky at home. The STAR Program is an accessible way to make hands-on science fun and give people a greater appreciation for astronomy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409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806" y="201827"/>
            <a:ext cx="10131425" cy="1456267"/>
          </a:xfrm>
        </p:spPr>
        <p:txBody>
          <a:bodyPr/>
          <a:lstStyle/>
          <a:p>
            <a:r>
              <a:rPr lang="en-US" dirty="0"/>
              <a:t>Innovation and Pivoting- </a:t>
            </a:r>
            <a:r>
              <a:rPr lang="en-US" dirty="0" smtClean="0"/>
              <a:t>at the library and with Library </a:t>
            </a:r>
            <a:r>
              <a:rPr lang="en-US" dirty="0"/>
              <a:t>Programs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806" y="1586013"/>
            <a:ext cx="3552567" cy="434523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At the Library in general</a:t>
            </a:r>
          </a:p>
          <a:p>
            <a:r>
              <a:rPr lang="en-US" dirty="0" smtClean="0"/>
              <a:t>Online/virtual</a:t>
            </a:r>
            <a:endParaRPr lang="en-US" dirty="0" smtClean="0"/>
          </a:p>
          <a:p>
            <a:r>
              <a:rPr lang="en-US" dirty="0" smtClean="0"/>
              <a:t>Curbside</a:t>
            </a:r>
          </a:p>
          <a:p>
            <a:r>
              <a:rPr lang="en-US" dirty="0" smtClean="0"/>
              <a:t>Limited in-person</a:t>
            </a:r>
          </a:p>
          <a:p>
            <a:r>
              <a:rPr lang="en-US" dirty="0" smtClean="0"/>
              <a:t>Other?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Programs</a:t>
            </a:r>
          </a:p>
          <a:p>
            <a:r>
              <a:rPr lang="en-US" dirty="0" smtClean="0"/>
              <a:t>Take &amp; Make bags (Grab &amp; Go)	</a:t>
            </a:r>
            <a:endParaRPr lang="en-US" dirty="0" smtClean="0"/>
          </a:p>
          <a:p>
            <a:r>
              <a:rPr lang="en-US" dirty="0" smtClean="0"/>
              <a:t>Videos/FB Live</a:t>
            </a:r>
            <a:endParaRPr lang="en-US" dirty="0" smtClean="0"/>
          </a:p>
          <a:p>
            <a:r>
              <a:rPr lang="en-US" dirty="0" smtClean="0"/>
              <a:t>Storytime Walks</a:t>
            </a:r>
          </a:p>
          <a:p>
            <a:r>
              <a:rPr lang="en-US" dirty="0" smtClean="0"/>
              <a:t>Outdoor </a:t>
            </a:r>
            <a:r>
              <a:rPr lang="en-US" dirty="0" smtClean="0"/>
              <a:t>drive-</a:t>
            </a:r>
            <a:r>
              <a:rPr lang="en-US" dirty="0" smtClean="0"/>
              <a:t>thru</a:t>
            </a:r>
            <a:r>
              <a:rPr lang="en-US" dirty="0" smtClean="0"/>
              <a:t> </a:t>
            </a:r>
            <a:r>
              <a:rPr lang="en-US" dirty="0" smtClean="0"/>
              <a:t>events</a:t>
            </a:r>
          </a:p>
          <a:p>
            <a:r>
              <a:rPr lang="en-US" dirty="0" smtClean="0"/>
              <a:t>Interactive Movie Experiences 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84" y="1235675"/>
            <a:ext cx="3531642" cy="235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81166" y="3874681"/>
            <a:ext cx="4053018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Window displays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Missions and Badging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Virtual Trivia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Escape rooms at </a:t>
            </a:r>
            <a:r>
              <a:rPr lang="en-US" dirty="0" smtClean="0"/>
              <a:t>home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Other?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74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C939C5-C728-42BD-97E4-B9FAA6925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233" y="1659924"/>
            <a:ext cx="10131425" cy="27267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Innovating and Pivoting at </a:t>
            </a:r>
            <a:br>
              <a:rPr lang="en-US" dirty="0" smtClean="0"/>
            </a:br>
            <a:r>
              <a:rPr lang="en-US" dirty="0" smtClean="0"/>
              <a:t>Camden Public Library, Camden, Maine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Amy Hand, Children’s Librarian</a:t>
            </a:r>
            <a:br>
              <a:rPr lang="en-US" dirty="0" smtClean="0"/>
            </a:br>
            <a:r>
              <a:rPr lang="en-US" dirty="0"/>
              <a:t>	</a:t>
            </a:r>
          </a:p>
        </p:txBody>
      </p:sp>
      <p:pic>
        <p:nvPicPr>
          <p:cNvPr id="1026" name="Picture 2" descr="https://www.librarycamden.org/wp-content/themes/cpl_responsive2016/i/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542" y="3388075"/>
            <a:ext cx="738402" cy="89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librarycamden.org/wp-content/themes/cpl_responsive2016/i/logo-typ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362902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90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B72CD3-1A1B-43A5-B17E-9B847CBB2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have done almost 300 videos for kids and my families since </a:t>
            </a:r>
            <a:r>
              <a:rPr lang="en-US" dirty="0" err="1"/>
              <a:t>covid</a:t>
            </a:r>
            <a:r>
              <a:rPr lang="en-US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8A8662E-3C9D-41BB-B16D-B9BB68367D2E}"/>
              </a:ext>
            </a:extLst>
          </p:cNvPr>
          <p:cNvSpPr txBox="1"/>
          <p:nvPr/>
        </p:nvSpPr>
        <p:spPr>
          <a:xfrm>
            <a:off x="2804984" y="1938528"/>
            <a:ext cx="79701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utilize YOUTUBE and then share that link on the library </a:t>
            </a:r>
            <a:r>
              <a:rPr lang="en-US" dirty="0" err="1"/>
              <a:t>facebook</a:t>
            </a:r>
            <a:r>
              <a:rPr lang="en-US" dirty="0"/>
              <a:t> and my own personal page.</a:t>
            </a:r>
          </a:p>
          <a:p>
            <a:r>
              <a:rPr lang="en-US" dirty="0"/>
              <a:t>I upload to Instagram as well and have found, the more hashtags I add, the more exposure my video gets.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51470" y="3632886"/>
            <a:ext cx="80936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My videos include all the things I would do at the library.  </a:t>
            </a:r>
          </a:p>
          <a:p>
            <a:r>
              <a:rPr lang="en-US" dirty="0"/>
              <a:t>-</a:t>
            </a:r>
            <a:r>
              <a:rPr lang="en-US" dirty="0" err="1"/>
              <a:t>storytimes</a:t>
            </a:r>
            <a:endParaRPr lang="en-US" dirty="0"/>
          </a:p>
          <a:p>
            <a:r>
              <a:rPr lang="en-US" dirty="0"/>
              <a:t>-</a:t>
            </a:r>
            <a:r>
              <a:rPr lang="en-US" dirty="0" err="1"/>
              <a:t>booktime</a:t>
            </a:r>
            <a:r>
              <a:rPr lang="en-US" dirty="0"/>
              <a:t> for babies</a:t>
            </a:r>
          </a:p>
          <a:p>
            <a:r>
              <a:rPr lang="en-US" dirty="0"/>
              <a:t>-tinker (STEAM) programs</a:t>
            </a:r>
          </a:p>
          <a:p>
            <a:r>
              <a:rPr lang="en-US" dirty="0"/>
              <a:t>-creative art afternoons</a:t>
            </a:r>
          </a:p>
          <a:p>
            <a:r>
              <a:rPr lang="en-US" dirty="0"/>
              <a:t>-</a:t>
            </a:r>
            <a:r>
              <a:rPr lang="en-US" dirty="0" err="1"/>
              <a:t>booktalks</a:t>
            </a:r>
            <a:r>
              <a:rPr lang="en-US" dirty="0"/>
              <a:t> for middle grade readers</a:t>
            </a:r>
          </a:p>
          <a:p>
            <a:r>
              <a:rPr lang="en-US" dirty="0"/>
              <a:t>-Let’s…series (i.e. let’s build a snowman, a tractor, make muffins, blow bubbles,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0341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Additionally, I run several </a:t>
            </a:r>
            <a:r>
              <a:rPr lang="en-US" b="1" i="1" dirty="0">
                <a:solidFill>
                  <a:srgbClr val="0070C0"/>
                </a:solidFill>
              </a:rPr>
              <a:t>ZOOM</a:t>
            </a:r>
            <a:r>
              <a:rPr lang="en-US" dirty="0"/>
              <a:t>  programs, weekly and monthly.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16443"/>
            <a:ext cx="10131425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Summer </a:t>
            </a:r>
            <a:r>
              <a:rPr lang="en-US" dirty="0"/>
              <a:t>Reading Program 6 week session.</a:t>
            </a:r>
          </a:p>
          <a:p>
            <a:r>
              <a:rPr lang="en-US" dirty="0" smtClean="0"/>
              <a:t>Weekly </a:t>
            </a:r>
            <a:r>
              <a:rPr lang="en-US" dirty="0"/>
              <a:t>MSBA book club</a:t>
            </a:r>
          </a:p>
          <a:p>
            <a:r>
              <a:rPr lang="en-US" dirty="0" smtClean="0"/>
              <a:t>Weekly </a:t>
            </a:r>
            <a:r>
              <a:rPr lang="en-US" dirty="0"/>
              <a:t>Chat with kids and families</a:t>
            </a:r>
          </a:p>
          <a:p>
            <a:r>
              <a:rPr lang="en-US" dirty="0" smtClean="0"/>
              <a:t>Monthly </a:t>
            </a:r>
            <a:r>
              <a:rPr lang="en-US" dirty="0"/>
              <a:t>YA Book Lovers club</a:t>
            </a:r>
          </a:p>
          <a:p>
            <a:r>
              <a:rPr lang="en-US" dirty="0" smtClean="0"/>
              <a:t>Weekly </a:t>
            </a:r>
            <a:r>
              <a:rPr lang="en-US" dirty="0"/>
              <a:t>art &amp; journaling group for teens and </a:t>
            </a:r>
            <a:r>
              <a:rPr lang="en-US" dirty="0" smtClean="0"/>
              <a:t>adults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</a:p>
          <a:p>
            <a:pPr marL="0" indent="0">
              <a:buNone/>
            </a:pPr>
            <a:r>
              <a:rPr lang="en-US" b="1" dirty="0">
                <a:latin typeface="Bradley Hand ITC" panose="03070402050302030203" pitchFamily="66" charset="0"/>
              </a:rPr>
              <a:t>Wednesday, I had my first in-person, outdoor, socially distanced, masked </a:t>
            </a:r>
            <a:r>
              <a:rPr lang="en-US" b="1" dirty="0" err="1">
                <a:latin typeface="Bradley Hand ITC" panose="03070402050302030203" pitchFamily="66" charset="0"/>
              </a:rPr>
              <a:t>storytime</a:t>
            </a:r>
            <a:r>
              <a:rPr lang="en-US" b="1" dirty="0">
                <a:latin typeface="Bradley Hand ITC" panose="03070402050302030203" pitchFamily="66" charset="0"/>
              </a:rPr>
              <a:t>.  The 2 families who came, asked if I would do it weekly.   I have since added 3 more </a:t>
            </a:r>
            <a:r>
              <a:rPr lang="en-US" b="1" dirty="0" err="1">
                <a:latin typeface="Bradley Hand ITC" panose="03070402050302030203" pitchFamily="66" charset="0"/>
              </a:rPr>
              <a:t>familes</a:t>
            </a:r>
            <a:r>
              <a:rPr lang="en-US" b="1" dirty="0">
                <a:latin typeface="Bradley Hand ITC" panose="03070402050302030203" pitchFamily="66" charset="0"/>
              </a:rPr>
              <a:t> to my list.  We’ll do as long as the weather holds.</a:t>
            </a:r>
          </a:p>
          <a:p>
            <a:pPr marL="0" indent="0">
              <a:buNone/>
            </a:pPr>
            <a:r>
              <a:rPr lang="en-US" b="1" dirty="0" smtClean="0">
                <a:latin typeface="Bradley Hand ITC" panose="03070402050302030203" pitchFamily="66" charset="0"/>
              </a:rPr>
              <a:t>-</a:t>
            </a:r>
            <a:r>
              <a:rPr lang="en-US" b="1" dirty="0">
                <a:latin typeface="Bradley Hand ITC" panose="03070402050302030203" pitchFamily="66" charset="0"/>
              </a:rPr>
              <a:t>they brought a blanket</a:t>
            </a:r>
          </a:p>
          <a:p>
            <a:pPr marL="0" indent="0">
              <a:buNone/>
            </a:pPr>
            <a:r>
              <a:rPr lang="en-US" b="1" dirty="0" smtClean="0">
                <a:latin typeface="Bradley Hand ITC" panose="03070402050302030203" pitchFamily="66" charset="0"/>
              </a:rPr>
              <a:t>-</a:t>
            </a:r>
            <a:r>
              <a:rPr lang="en-US" b="1" dirty="0">
                <a:latin typeface="Bradley Hand ITC" panose="03070402050302030203" pitchFamily="66" charset="0"/>
              </a:rPr>
              <a:t>under 2 had to wear a mask along with parents</a:t>
            </a:r>
          </a:p>
          <a:p>
            <a:pPr marL="0" indent="0">
              <a:buNone/>
            </a:pPr>
            <a:r>
              <a:rPr lang="en-US" b="1" dirty="0" smtClean="0">
                <a:latin typeface="Bradley Hand ITC" panose="03070402050302030203" pitchFamily="66" charset="0"/>
              </a:rPr>
              <a:t>- </a:t>
            </a:r>
            <a:r>
              <a:rPr lang="en-US" b="1" dirty="0">
                <a:latin typeface="Bradley Hand ITC" panose="03070402050302030203" pitchFamily="66" charset="0"/>
              </a:rPr>
              <a:t>I read a BIG book</a:t>
            </a:r>
          </a:p>
          <a:p>
            <a:pPr marL="0" indent="0">
              <a:buNone/>
            </a:pPr>
            <a:r>
              <a:rPr lang="en-US" b="1" dirty="0" smtClean="0">
                <a:latin typeface="Bradley Hand ITC" panose="03070402050302030203" pitchFamily="66" charset="0"/>
              </a:rPr>
              <a:t>- </a:t>
            </a:r>
            <a:r>
              <a:rPr lang="en-US" b="1" dirty="0">
                <a:latin typeface="Bradley Hand ITC" panose="03070402050302030203" pitchFamily="66" charset="0"/>
              </a:rPr>
              <a:t>we sang songs together</a:t>
            </a:r>
          </a:p>
          <a:p>
            <a:pPr marL="0" indent="0">
              <a:buNone/>
            </a:pPr>
            <a:r>
              <a:rPr lang="en-US" b="1" dirty="0" smtClean="0">
                <a:latin typeface="Bradley Hand ITC" panose="03070402050302030203" pitchFamily="66" charset="0"/>
              </a:rPr>
              <a:t>- </a:t>
            </a:r>
            <a:r>
              <a:rPr lang="en-US" b="1" dirty="0">
                <a:latin typeface="Bradley Hand ITC" panose="03070402050302030203" pitchFamily="66" charset="0"/>
              </a:rPr>
              <a:t>this week, I tried a simple craft project with circles and strips.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2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3103</TotalTime>
  <Words>609</Words>
  <Application>Microsoft Office PowerPoint</Application>
  <PresentationFormat>Custom</PresentationFormat>
  <Paragraphs>120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Celestial</vt:lpstr>
      <vt:lpstr>Library Innovation and pivoting  during covid-19 </vt:lpstr>
      <vt:lpstr>Webinar Housekeeping</vt:lpstr>
      <vt:lpstr>Agenda for the Webinar</vt:lpstr>
      <vt:lpstr>Cornerstones Of Science (CoS) Mission –  TO BRING SCIENCE TO THE COMMUNITY through the public library system</vt:lpstr>
      <vt:lpstr>PowerPoint Presentation</vt:lpstr>
      <vt:lpstr>Innovation and Pivoting- at the library and with Library Programs </vt:lpstr>
      <vt:lpstr> Presentation  Innovating and Pivoting at  Camden Public Library, Camden, Maine    Amy Hand, Children’s Librarian  </vt:lpstr>
      <vt:lpstr>I have done almost 300 videos for kids and my families since covid.</vt:lpstr>
      <vt:lpstr>Additionally, I run several ZOOM  programs, weekly and monthly. </vt:lpstr>
      <vt:lpstr>Questions/Discussion  </vt:lpstr>
      <vt:lpstr> Presentation  Innovating and Pivoting at  Gwinnett County Library, Lawrenceville, Georgia     Adam Pitts, Branch Manager  </vt:lpstr>
      <vt:lpstr>What do Customers Want? </vt:lpstr>
      <vt:lpstr>What do Customers Want? (cont) </vt:lpstr>
      <vt:lpstr>Challenges </vt:lpstr>
      <vt:lpstr>Questions/Discussion  "How to do programming in a Covid 19 world when the local community is overdosed on online programs."  "What kind of programs will people come to online?" </vt:lpstr>
      <vt:lpstr>Safety During Covide-19</vt:lpstr>
      <vt:lpstr>Resources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Sponsorship Program</dc:title>
  <dc:creator>Lanning Levine</dc:creator>
  <cp:lastModifiedBy>Windows User</cp:lastModifiedBy>
  <cp:revision>28</cp:revision>
  <dcterms:created xsi:type="dcterms:W3CDTF">2020-09-18T14:40:22Z</dcterms:created>
  <dcterms:modified xsi:type="dcterms:W3CDTF">2020-09-23T19:23:27Z</dcterms:modified>
</cp:coreProperties>
</file>